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3" r:id="rId2"/>
    <p:sldId id="314" r:id="rId3"/>
    <p:sldId id="315" r:id="rId4"/>
    <p:sldId id="325" r:id="rId5"/>
    <p:sldId id="330" r:id="rId6"/>
    <p:sldId id="321" r:id="rId7"/>
    <p:sldId id="331" r:id="rId8"/>
    <p:sldId id="316" r:id="rId9"/>
    <p:sldId id="332" r:id="rId10"/>
    <p:sldId id="322" r:id="rId11"/>
    <p:sldId id="328" r:id="rId12"/>
    <p:sldId id="317" r:id="rId13"/>
    <p:sldId id="323" r:id="rId14"/>
    <p:sldId id="318" r:id="rId15"/>
    <p:sldId id="319" r:id="rId16"/>
    <p:sldId id="333" r:id="rId17"/>
    <p:sldId id="334" r:id="rId18"/>
    <p:sldId id="327" r:id="rId19"/>
    <p:sldId id="335" r:id="rId20"/>
    <p:sldId id="306" r:id="rId21"/>
    <p:sldId id="288" r:id="rId22"/>
    <p:sldId id="329" r:id="rId23"/>
    <p:sldId id="32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13" autoAdjust="0"/>
    <p:restoredTop sz="90971" autoAdjust="0"/>
  </p:normalViewPr>
  <p:slideViewPr>
    <p:cSldViewPr>
      <p:cViewPr>
        <p:scale>
          <a:sx n="100" d="100"/>
          <a:sy n="100" d="100"/>
        </p:scale>
        <p:origin x="-984" y="-8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депутатов в представительных органах местного самоуправления муниципальных образований автономного округа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40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депутаты Дум городских округов и муниципальных районов</c:v>
                </c:pt>
                <c:pt idx="1">
                  <c:v>депутаты Советов депутатов городских и сельских поселений автономного округа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427</c:v>
                </c:pt>
                <c:pt idx="1">
                  <c:v>847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6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главы МО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Состав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председатели дум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Состав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заместители председателей дум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Состав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председатели советов депутатов ГП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Состав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депутаты думы района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Состав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депутаты окружной думы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Состав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759936"/>
        <c:axId val="6761472"/>
      </c:barChart>
      <c:catAx>
        <c:axId val="67599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6761472"/>
        <c:crosses val="autoZero"/>
        <c:auto val="1"/>
        <c:lblAlgn val="ctr"/>
        <c:lblOffset val="100"/>
        <c:noMultiLvlLbl val="0"/>
      </c:catAx>
      <c:valAx>
        <c:axId val="6761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759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3727178461652456"/>
          <c:y val="1.8456430504842115E-2"/>
          <c:w val="0.34313162735004776"/>
          <c:h val="0.96960305962738313"/>
        </c:manualLayout>
      </c:layout>
      <c:overlay val="0"/>
      <c:txPr>
        <a:bodyPr/>
        <a:lstStyle/>
        <a:p>
          <a:pPr>
            <a:defRPr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C7759FD-8E6F-4B23-B4AA-BBDA3F8A176B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1770485-872F-4FAE-AC8F-0FA0E8E9EC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80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BF8E7-BF25-46CC-B2F9-6128B77E2731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ED4AF-7035-4914-8B2E-B6541673F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8D85B-B806-427D-97F1-1907A8AC3EB0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616D1-13AB-45E6-9F25-D637BDB9C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A1CFE-9EEA-4C93-87BD-3D3B764C5EA2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E82D-A27C-4C96-ACDD-96A8B4955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E39AF-6B1D-412E-87C3-0E1D48B5E7D4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B5E7B-09E4-4988-80BB-6B9C2FE1E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E4ECE-595F-486B-95CF-57ED5186BB7F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68979-A342-40AF-9380-8674B5852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03252-8A50-47AC-B0CD-98EF73599268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F96BC-5664-4B5F-AECC-37E18593F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B8DA5-BD28-4256-B378-BF42B7952565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C9041-5442-4C5B-817C-47541436F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756CC-FF2B-4C72-A41B-526E8AA32F48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32A11-0808-4411-AC57-A2448BA27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2C04B-B822-46F6-A7BD-1CF892D10116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1F9EE-E0F3-4F84-8747-0075AC0D3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DB71-A78A-4F6D-BACD-14760AF7A8C3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0F90F-5C8D-4513-81FB-8A2033EBA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ED20-EA6F-4A4C-8CEF-13BF04AFB8EE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76272-B02B-4B69-B24A-F0E6E19AA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  <a:alpha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251F73-0C57-411F-8B67-21201251F971}" type="datetimeFigureOut">
              <a:rPr lang="ru-RU"/>
              <a:pPr>
                <a:defRPr/>
              </a:pPr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3BA1D8-4C54-4F38-AE07-10079215F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7" descr="IMG_7254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 trans="24000" brushSize="6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3203848" cy="5588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01600" dir="18900000" algn="bl" rotWithShape="0">
              <a:schemeClr val="bg2">
                <a:lumMod val="75000"/>
                <a:alpha val="40000"/>
              </a:schemeClr>
            </a:outerShdw>
          </a:effectLst>
        </p:spPr>
      </p:pic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3419872" y="1916832"/>
            <a:ext cx="5688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ДОКЛАД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практике работы Думы Ханты-Мансийского автономного округа – Югры с депутатами разных уровней, органами исполнительной власти, местного самоуправления и общественными формированиями»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55976" y="5877272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Покачи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2016 г.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</p:spTree>
    <p:extLst>
      <p:ext uri="{BB962C8B-B14F-4D97-AF65-F5344CB8AC3E}">
        <p14:creationId xmlns:p14="http://schemas.microsoft.com/office/powerpoint/2010/main" val="25314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203873" y="1285860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Ведение «правительственного часа»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7170" name="Picture 2" descr="\\sd-2\Для_всех\Приемная А.И. Сальникова\Доклад Сальникова Березово\фото к презентации\LS3A46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674" y="1894333"/>
            <a:ext cx="6955357" cy="463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20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199723" y="1171071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2015 году проведено 12 «правительственных часов», на которых рассмотрены следующие вопросы: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9723" y="1916832"/>
            <a:ext cx="882161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О ходе реализации в 2014 году государственной программы автономного округа "Информационное общество Ханты-Мансийского автономного округа - Югры на 2014 - 2020 годы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О ходе реализации в 2014 году государственной программы автономного округа "Развитие жилищно-коммунального комплекса и повышение энергетической эффективности в Ханты-Мансийском автономном округе - Югре на 2014 - 2020 годы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О результатах деятельности в 2014 году Югорского фонда капитального ремонта многоквартирных домов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О результатах деятельности в 2014 году открытого акционерного общества "Ипотечное агентство Югры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О результатах деятельности в 2014 году Окружного фонда развития жилищного строительства «Жилище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» 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«О ходе реализации в 2014 году государственной программы автономного округа "Обеспечение доступным и комфортным жильем жителей Ханты-Мансийского автономного округа - Югры в 2014 - 2020 годах»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</p:spTree>
    <p:extLst>
      <p:ext uri="{BB962C8B-B14F-4D97-AF65-F5344CB8AC3E}">
        <p14:creationId xmlns:p14="http://schemas.microsoft.com/office/powerpoint/2010/main" val="106927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214561" y="1253560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2015 году проведено 12 «правительственных часов», на которых рассмотрены следующие вопросы: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320" y="1872700"/>
            <a:ext cx="8821612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</a:rPr>
              <a:t>О результатах деятельности в 2014 году Государственного предприятия Ханты-Мансийского автономного округа "Исполнительная дирекция Фонда поколений Ханты-Мансийского автономного округа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</a:rPr>
              <a:t>О реализации в 2011 - 2014 годах Концепции устойчивого развития коренных малочисленных народов Севера Ханты-Мансийского автономного округа - Югры в части защиты исконной среды обитания и улучшения экологической ситуации, обустройства территорий традиционного природопользования малочисленных народов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</a:rPr>
              <a:t>О мерах, принимаемых органами государственной власти автономного округа в сфере сохранения и развития традиционных промыслов и ремесел, исторического и культурного наследия коренных малочисленных народов Севера, в сфере поддержки средств массовой информации, выпускаемых на языках коренных народов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</a:rPr>
              <a:t>Отчет о ходе реализации в 2014 году государственной программы автономного округа "Развитие культуры и туризма в Ханты-Мансийском автономном округе - Югре на 2014 - 2020 годы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</a:rPr>
              <a:t>О результатах деятельности в 2014 году Фонда поддержки предпринимательства Югры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» 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«О 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</a:rPr>
              <a:t>состоянии и перспективах развития автомобильной дорожной сети Ханты-Мансийского автономного округа - Югры до 2022 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года»</a:t>
            </a:r>
            <a:endParaRPr lang="ru-RU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</p:spTree>
    <p:extLst>
      <p:ext uri="{BB962C8B-B14F-4D97-AF65-F5344CB8AC3E}">
        <p14:creationId xmlns:p14="http://schemas.microsoft.com/office/powerpoint/2010/main" val="7343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179512" y="1297675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Депутатские слушания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8194" name="Picture 2" descr="\\sd-2\Для_всех\Приемная А.И. Сальникова\Доклад Сальникова Березово\фото к презентации\LS3A48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653" y="1988839"/>
            <a:ext cx="6942582" cy="462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76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179512" y="1412776"/>
            <a:ext cx="86409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2015 году проведено 3 депутатских слушания на тему: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3034" y="2021066"/>
            <a:ext cx="55092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«</a:t>
            </a:r>
            <a:r>
              <a:rPr lang="ru-RU" sz="1600" dirty="0">
                <a:solidFill>
                  <a:srgbClr val="002060"/>
                </a:solidFill>
              </a:rPr>
              <a:t>О предварительных итогах внедрения Всероссийского физкультурно-спортивного комплекса "Готов к труду и обороне" (ГТО) в 2015 году в образовательных организациях Ханты-Мансийского автономного округа – Югры»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>
                <a:solidFill>
                  <a:srgbClr val="002060"/>
                </a:solidFill>
              </a:rPr>
              <a:t>«О прогнозе социально-экономического развития Ханты-Мансийского автономного округа - Югры на 2016 год и на плановый период 2017 и 2018 годов и об основных характеристиках проекта закона о бюджете Ханты-Мансийского автономного округа - Югры на 2016 год и на плановый период 2017 и 2018 годов»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«</a:t>
            </a:r>
            <a:r>
              <a:rPr lang="ru-RU" sz="1600" dirty="0">
                <a:solidFill>
                  <a:srgbClr val="002060"/>
                </a:solidFill>
              </a:rPr>
              <a:t>Об отдельных вопросах здравоохранения (проблемы и перспективы развития паллиативной медицинской помощи в медицинских организациях автономного округа, развития первичной медико-санитарной помощи на территориях муниципальных районов автономного округа)»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4098" name="Picture 2" descr="http://www.dumahmao.ru/ai_fill/Image/Photoalboom/2013_06_25_deputyhearing/big/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36" y="4437112"/>
            <a:ext cx="345854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\\sd-2\Для_всех\Приемная А.И. Сальникова\Доклад Сальникова Березово\фото к презентации\ET6D77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36" y="2021066"/>
            <a:ext cx="3458545" cy="230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80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412776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Дума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является площадкой для обсуждения вопросов социально-экономического развития округа, принятия жизненно важных  решений и не всегда есть единогласное мнение по тому или иному вопросу.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10242" name="Picture 2" descr="\\sd-2\Для_всех\Приемная А.И. Сальникова\Доклад Сальникова Березово\фото к презентации\_S3A14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8439"/>
            <a:ext cx="6164188" cy="410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33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179512" y="1412776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в 2015 году было создано 3 рабочие группы по доработке проектов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3528" y="2276872"/>
            <a:ext cx="86775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«О внесении изменения в статью 2 Закона Ханты-Мансийского автономного округа – Югры от 26 февраля 2006 года № 30-оз «О социальной поддержке семей, имеющих детей, обучающихся в муниципальных общеобразовательных организациях и частных общеобразовательных организациях, имеющих государственную аккредитацию, расположенных на территории Ханты-Мансийского автономного округа – Югры»;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«О внесении изменений в Закон Ханты-Мансийского автономного округа – Югры «О выборах депутатов Думы Ханты-Мансийского автономного округа – Югры»;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«О дополнительных мерах социальной поддержки в Ханты-Мансийском автономном округе – Югре инвалидов, являющихся индивидуальными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предпринимателями»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2015 году было проведено 8 заседаний рабочих групп,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2014 году – 4.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90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280802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Думе Югры осуществляет свою деятельность </a:t>
            </a:r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противодействию коррупции </a:t>
            </a:r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которая 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является постоянно действующим совещательным органом Думы. 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323" y="2296465"/>
            <a:ext cx="4561490" cy="304099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333" y="5380672"/>
            <a:ext cx="91439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Основными направлениями деятельности Комиссии является анализ законодательства автономного округа в целях выявления положений, способствующих возникновению и распространению коррупции, анализ проектов нормативных правовых актов, вносимых на рассмотрение Думы автономного округа.</a:t>
            </a:r>
          </a:p>
        </p:txBody>
      </p:sp>
    </p:spTree>
    <p:extLst>
      <p:ext uri="{BB962C8B-B14F-4D97-AF65-F5344CB8AC3E}">
        <p14:creationId xmlns:p14="http://schemas.microsoft.com/office/powerpoint/2010/main" val="10691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196887" y="1372053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18–19 ноября 2015 года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при Думе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автономного округа проведена конференция на тему "Формирование антикоррупционного поведения среди молодежи ".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3075" name="Picture 3" descr="\\sd-2\Для_всех\Приемная А.И. Сальникова\Фото Молодёжный парламент\_MG_77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87716"/>
            <a:ext cx="6287316" cy="419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1" y="1291337"/>
            <a:ext cx="91439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Представители общественных объединений предпринимателей, представители отраслевых бизнес-ассоциаций, государственных и муниципальных служащих, ответственных за развитие малого бизнеса, поучаствовали в круглом столе "Новации антикоррупционного законодательства: опыт применения и анализ эффективности".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11266" name="Picture 2" descr="\\sd-2\Для_всех\Приемная А.И. Сальникова\Фото Молодёжный парламент\_MG_7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2922553"/>
            <a:ext cx="5728223" cy="381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87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66" y="2420888"/>
            <a:ext cx="7920880" cy="432182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135729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Местное самоуправление осуществляется на всей территории автономного округа: в 26 городских,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сельских поселениях, </a:t>
            </a:r>
            <a:endParaRPr lang="en-US" sz="2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муниципальных районах и 13 городских округах.</a:t>
            </a:r>
          </a:p>
        </p:txBody>
      </p:sp>
    </p:spTree>
    <p:extLst>
      <p:ext uri="{BB962C8B-B14F-4D97-AF65-F5344CB8AC3E}">
        <p14:creationId xmlns:p14="http://schemas.microsoft.com/office/powerpoint/2010/main" val="195092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214281" y="1556792"/>
            <a:ext cx="8072494" cy="64633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 декабря 2004 года при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Думе Ханты-Мансийского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Югры был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 </a:t>
            </a: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Молодёжный парламент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100" y="571480"/>
            <a:ext cx="8001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Молодежная палата (Молодежный парламент) при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Думе</a:t>
            </a: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</a:t>
            </a:r>
            <a:r>
              <a:rPr lang="ru-RU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30" y="2420888"/>
            <a:ext cx="8072494" cy="14773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Молодежного парламента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обеспечение активного участия молодежи в формировании и реализации государственной молодежной политики в Ханты-Мансийском автономном округе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Югре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содействия деятельности Думы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Югры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сфере законодательного регулирования прав и законных интересов молодежи.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\\sd-2\Для_всех\Приемная А.И. Сальникова\Фото Молодёжный парламент\_T6D79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77072"/>
            <a:ext cx="4027154" cy="268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Группа 8"/>
          <p:cNvGrpSpPr>
            <a:grpSpLocks/>
          </p:cNvGrpSpPr>
          <p:nvPr/>
        </p:nvGrpSpPr>
        <p:grpSpPr bwMode="auto">
          <a:xfrm>
            <a:off x="0" y="0"/>
            <a:ext cx="9144000" cy="1357313"/>
            <a:chOff x="0" y="-24"/>
            <a:chExt cx="9144000" cy="135732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0" y="642918"/>
              <a:ext cx="9144000" cy="642941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0125" y="71414"/>
              <a:ext cx="8001000" cy="523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6395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1000125" y="571500"/>
            <a:ext cx="8001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Молодежная палата (Молодежный парламент) при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Думе</a:t>
            </a: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</a:t>
            </a:r>
            <a:r>
              <a:rPr lang="ru-RU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5103674"/>
            <a:ext cx="91260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 ходе всего 2015 года большое внимание уделялось 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гражданско-патриотическому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воспитанию. Изменения, предложенные членами Молодежного парламента Югры в проект Стратегии гражданско-патриотического воспитания в 2014 году, нашли своё отражение в одноимённом окружном законе, который был принят думой 9 декабря 2015 года.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\\sd-2\Для_всех\Приемная А.И. Сальникова\Фото Молодёжный парламент\_MG_81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57313"/>
            <a:ext cx="5441982" cy="362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Группа 8"/>
          <p:cNvGrpSpPr>
            <a:grpSpLocks/>
          </p:cNvGrpSpPr>
          <p:nvPr/>
        </p:nvGrpSpPr>
        <p:grpSpPr bwMode="auto">
          <a:xfrm>
            <a:off x="0" y="0"/>
            <a:ext cx="9144000" cy="1357313"/>
            <a:chOff x="0" y="-24"/>
            <a:chExt cx="9144000" cy="135732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0" y="642918"/>
              <a:ext cx="9144000" cy="642941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0125" y="71414"/>
              <a:ext cx="8001000" cy="523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6395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1000125" y="571500"/>
            <a:ext cx="8001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Молодежная палата (Молодежный парламент) при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Думе</a:t>
            </a: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</a:t>
            </a:r>
            <a:r>
              <a:rPr lang="ru-RU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497" y="1412776"/>
            <a:ext cx="64807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2015 года Молодёжным парламентом проведена уникальная международная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медиаэкспедиция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«Победа – одна на всех».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497" y="5395377"/>
            <a:ext cx="88936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участников из 12 стран и 12 регионов страны за 45 дней до празднования 70-летия Великой Победы проехали более 10000 километров через 30 городов, из которых 10 городов-героев и 12 стран, которые освобождала Красная армия  на 5 оригинальных автомобилях  ГАЗ М–20 «Победа», выпуска 1949–1957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http://cs316431.vk.me/v316431511/8828/tJlVuM253OQ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1412776"/>
            <a:ext cx="204150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\\sd-2\Для_всех\Приемная А.И. Сальникова\Фото Молодёжный парламент\пробег\00001 (1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311" y="2230159"/>
            <a:ext cx="4704931" cy="312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3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dumahmao.ru/ai_fill/Image/Photoalboom/2013_06_25_deputyhearing/big/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0250"/>
                    </a14:imgEffect>
                    <a14:imgEffect>
                      <a14:saturation sat="50000"/>
                    </a14:imgEffect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91" y="1357313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577" name="Группа 3"/>
          <p:cNvGrpSpPr>
            <a:grpSpLocks/>
          </p:cNvGrpSpPr>
          <p:nvPr/>
        </p:nvGrpSpPr>
        <p:grpSpPr bwMode="auto">
          <a:xfrm>
            <a:off x="0" y="0"/>
            <a:ext cx="9144000" cy="1357313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1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25" y="71414"/>
              <a:ext cx="8001000" cy="523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458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6866" y="1700808"/>
            <a:ext cx="9144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34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341131042"/>
              </p:ext>
            </p:extLst>
          </p:nvPr>
        </p:nvGraphicFramePr>
        <p:xfrm>
          <a:off x="827584" y="1397000"/>
          <a:ext cx="7704856" cy="50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</p:spTree>
    <p:extLst>
      <p:ext uri="{BB962C8B-B14F-4D97-AF65-F5344CB8AC3E}">
        <p14:creationId xmlns:p14="http://schemas.microsoft.com/office/powerpoint/2010/main" val="297169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512" y="1425989"/>
            <a:ext cx="88216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Дума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автономного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округа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активно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сотрудничает с представительными и исполнительными органами местного самоуправления муниципальных образований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автономного округа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\\sd-2\Для_всех\Приемная А.И. Сальникова\Фото Когалым\IMG_39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65830"/>
            <a:ext cx="583264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32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107504" y="2852936"/>
            <a:ext cx="31683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2014-2015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годы организовано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семинара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депутатов разных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уровней, 6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«круглых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столов» и 2 научно-практические конференции. 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512" y="1425989"/>
            <a:ext cx="88216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Думой автономного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округа регулярно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проводятся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семинары-совещания, «круглые столы», стажировки для депутатов и сотрудников аппаратов муниципальных образований</a:t>
            </a:r>
          </a:p>
        </p:txBody>
      </p:sp>
      <p:pic>
        <p:nvPicPr>
          <p:cNvPr id="5122" name="Picture 2" descr="\\sd-2\Для_всех\Приемная А.И. Сальникова\Фото Когалым\IMG_45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574" y="2708920"/>
            <a:ext cx="5958538" cy="397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14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298426" y="128586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Заседание Координационного совета пятого созыва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1027" name="Picture 3" descr="\\sd-2\Для_всех\Приемная А.И. Сальникова\Фото Когалым\IMG_4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836" y="1698230"/>
            <a:ext cx="5404468" cy="360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301208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Основными задачами Координационного совета являются координация действий представительных органов местного самоуправления по важнейшим вопросам развития муниципальных образований, изучение и распространение опыта работы представительных органов в решении вопросов местного значения, выработка рекомендаций по совершенствованию работы представительных органов.</a:t>
            </a:r>
          </a:p>
        </p:txBody>
      </p:sp>
    </p:spTree>
    <p:extLst>
      <p:ext uri="{BB962C8B-B14F-4D97-AF65-F5344CB8AC3E}">
        <p14:creationId xmlns:p14="http://schemas.microsoft.com/office/powerpoint/2010/main" val="320389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35729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На заседания Координационного совета и его Президиума  приглашаются депутаты Думы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автономного округа,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представители органов исполнительной власти автономного округа, органов местного самоуправления муниципальных образований автономного округа, прокуратуры автономного округа, общественных объединений, средств массовой информации, иные лица.</a:t>
            </a:r>
          </a:p>
        </p:txBody>
      </p:sp>
      <p:pic>
        <p:nvPicPr>
          <p:cNvPr id="6146" name="Picture 2" descr="\\sd-2\Для_всех\Приемная А.И. Сальникова\Фото Когалым\IMG_45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3022692"/>
            <a:ext cx="5256584" cy="350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86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971600" y="1412776"/>
            <a:ext cx="6686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Координационный совет пятого созыва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 – Хохряков Б.С.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142074803"/>
              </p:ext>
            </p:extLst>
          </p:nvPr>
        </p:nvGraphicFramePr>
        <p:xfrm>
          <a:off x="107503" y="2420888"/>
          <a:ext cx="4207163" cy="3897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2051" name="Picture 3" descr="\\sd-2\Для_всех\Приемная А.И. Сальникова\Фото Когалым\IMG_46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678" y="2780928"/>
            <a:ext cx="460344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84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4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4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5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chart seriesIdx="5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Chart bld="seriesEl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24"/>
            <a:ext cx="9144000" cy="1357322"/>
            <a:chOff x="0" y="-24"/>
            <a:chExt cx="9144000" cy="13573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-24"/>
              <a:ext cx="9144000" cy="6429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642918"/>
              <a:ext cx="9144000" cy="6429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00100" y="71414"/>
              <a:ext cx="800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Ханты-Мансийский автономный округ– </a:t>
              </a:r>
              <a:r>
                <a:rPr lang="ru-RU" sz="28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Югра</a:t>
              </a:r>
              <a:endPara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12" descr="G:\work\ДСМИ\11общие материалы\Герб округа copy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652" cy="135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173725" y="1412776"/>
            <a:ext cx="8827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1998-2015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 прошло 47 заседаний, за пятый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созыв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заседаний Координационного совета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0100" y="764704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 Ханты-Мансийского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автономного округа – Югры</a:t>
            </a:r>
          </a:p>
        </p:txBody>
      </p:sp>
      <p:pic>
        <p:nvPicPr>
          <p:cNvPr id="2050" name="Picture 2" descr="\\sd-2\Для_всех\Приемная А.И. Сальникова\Фото Когалым\IMG_44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236" y="2537020"/>
            <a:ext cx="604867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93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9466</TotalTime>
  <Words>1346</Words>
  <Application>Microsoft Office PowerPoint</Application>
  <PresentationFormat>Экран (4:3)</PresentationFormat>
  <Paragraphs>104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Пономарев Олег Анатольевич</cp:lastModifiedBy>
  <cp:revision>222</cp:revision>
  <dcterms:created xsi:type="dcterms:W3CDTF">2012-11-20T01:25:57Z</dcterms:created>
  <dcterms:modified xsi:type="dcterms:W3CDTF">2016-02-11T07:31:40Z</dcterms:modified>
</cp:coreProperties>
</file>